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0BF536E-ACBF-4847-A665-56AA61367C5D}">
  <a:tblStyle styleId="{20BF536E-ACBF-4847-A665-56AA61367C5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38" y="0"/>
            <a:ext cx="2945659" cy="49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7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86"/>
            <a:ext cx="2945659" cy="49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38" y="9430086"/>
            <a:ext cx="2945659" cy="49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sldNum" idx="12"/>
          </p:nvPr>
        </p:nvSpPr>
        <p:spPr>
          <a:xfrm>
            <a:off x="3850438" y="9430086"/>
            <a:ext cx="2945659" cy="49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s-CL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sldNum" idx="12"/>
          </p:nvPr>
        </p:nvSpPr>
        <p:spPr>
          <a:xfrm>
            <a:off x="3850438" y="9430086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s-CL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sldNum" idx="12"/>
          </p:nvPr>
        </p:nvSpPr>
        <p:spPr>
          <a:xfrm>
            <a:off x="3850438" y="9430086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s-CL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sldNum" idx="12"/>
          </p:nvPr>
        </p:nvSpPr>
        <p:spPr>
          <a:xfrm>
            <a:off x="3850438" y="9430086"/>
            <a:ext cx="2945659" cy="49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s-CL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8130570" y="6471062"/>
            <a:ext cx="3863129" cy="17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406799"/>
              </a:buClr>
              <a:buSzPts val="970"/>
              <a:buFont typeface="Verdan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778432" y="6377702"/>
            <a:ext cx="2802279" cy="34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09356" y="6377702"/>
            <a:ext cx="2802279" cy="34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Times New Roma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1729" y="1709443"/>
            <a:ext cx="10516020" cy="2852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1">
            <a:noAutofit/>
          </a:bodyPr>
          <a:lstStyle>
            <a:lvl1pPr lvl="0" algn="ctr">
              <a:lnSpc>
                <a:spcPct val="93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3638"/>
              <a:buFont typeface="Arial"/>
              <a:buNone/>
              <a:defRPr sz="3638"/>
            </a:lvl1pPr>
            <a:lvl2pPr lvl="1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31729" y="4589327"/>
            <a:ext cx="10516020" cy="1500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865"/>
              </a:spcBef>
              <a:spcAft>
                <a:spcPts val="0"/>
              </a:spcAft>
              <a:buClr>
                <a:srgbClr val="000000"/>
              </a:buClr>
              <a:buSzPts val="1455"/>
              <a:buFont typeface="Arial"/>
              <a:buNone/>
              <a:defRPr sz="1455"/>
            </a:lvl1pPr>
            <a:lvl2pPr marL="914400" lvl="1" indent="-228600" algn="l">
              <a:lnSpc>
                <a:spcPct val="93000"/>
              </a:lnSpc>
              <a:spcBef>
                <a:spcPts val="69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175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93000"/>
              </a:lnSpc>
              <a:spcBef>
                <a:spcPts val="175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93000"/>
              </a:lnSpc>
              <a:spcBef>
                <a:spcPts val="175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8130570" y="6471062"/>
            <a:ext cx="3863129" cy="17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406799"/>
              </a:buClr>
              <a:buSzPts val="970"/>
              <a:buFont typeface="Verdan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778432" y="6377702"/>
            <a:ext cx="2802279" cy="34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09356" y="6377702"/>
            <a:ext cx="2802279" cy="34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Times New Roma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09356" y="273359"/>
            <a:ext cx="10971355" cy="1143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ctr">
              <a:lnSpc>
                <a:spcPct val="93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2668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09356" y="1604534"/>
            <a:ext cx="5438988" cy="397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865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690"/>
              </a:spcBef>
              <a:spcAft>
                <a:spcPts val="0"/>
              </a:spcAft>
              <a:buClr>
                <a:srgbClr val="000000"/>
              </a:buClr>
              <a:buSzPts val="1698"/>
              <a:buFont typeface="Arial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ts val="1455"/>
              <a:buFont typeface="Arial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ts val="1213"/>
              <a:buFont typeface="Arial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175"/>
              </a:spcBef>
              <a:spcAft>
                <a:spcPts val="0"/>
              </a:spcAft>
              <a:buClr>
                <a:srgbClr val="000000"/>
              </a:buClr>
              <a:buSzPts val="1213"/>
              <a:buFont typeface="Arial"/>
              <a:buNone/>
              <a:defRPr/>
            </a:lvl5pPr>
            <a:lvl6pPr marL="2743200" lvl="5" indent="-228600" algn="l">
              <a:lnSpc>
                <a:spcPct val="93000"/>
              </a:lnSpc>
              <a:spcBef>
                <a:spcPts val="175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93000"/>
              </a:lnSpc>
              <a:spcBef>
                <a:spcPts val="175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2"/>
          </p:nvPr>
        </p:nvSpPr>
        <p:spPr>
          <a:xfrm>
            <a:off x="6140762" y="1604534"/>
            <a:ext cx="5439948" cy="397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865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690"/>
              </a:spcBef>
              <a:spcAft>
                <a:spcPts val="0"/>
              </a:spcAft>
              <a:buClr>
                <a:srgbClr val="000000"/>
              </a:buClr>
              <a:buSzPts val="1698"/>
              <a:buFont typeface="Arial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ts val="1455"/>
              <a:buFont typeface="Arial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ts val="1213"/>
              <a:buFont typeface="Arial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175"/>
              </a:spcBef>
              <a:spcAft>
                <a:spcPts val="0"/>
              </a:spcAft>
              <a:buClr>
                <a:srgbClr val="000000"/>
              </a:buClr>
              <a:buSzPts val="1213"/>
              <a:buFont typeface="Arial"/>
              <a:buNone/>
              <a:defRPr/>
            </a:lvl5pPr>
            <a:lvl6pPr marL="2743200" lvl="5" indent="-228600" algn="l">
              <a:lnSpc>
                <a:spcPct val="93000"/>
              </a:lnSpc>
              <a:spcBef>
                <a:spcPts val="175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93000"/>
              </a:lnSpc>
              <a:spcBef>
                <a:spcPts val="175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8130570" y="6471062"/>
            <a:ext cx="3863129" cy="17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406799"/>
              </a:buClr>
              <a:buSzPts val="970"/>
              <a:buFont typeface="Verdan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778432" y="6377702"/>
            <a:ext cx="2802279" cy="34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609356" y="6377702"/>
            <a:ext cx="2802279" cy="34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Times New Roma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839437" y="364799"/>
            <a:ext cx="10516020" cy="132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ctr">
              <a:lnSpc>
                <a:spcPct val="93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2668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839437" y="1681535"/>
            <a:ext cx="5157892" cy="82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b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865"/>
              </a:spcBef>
              <a:spcAft>
                <a:spcPts val="0"/>
              </a:spcAft>
              <a:buClr>
                <a:srgbClr val="000000"/>
              </a:buClr>
              <a:buSzPts val="1455"/>
              <a:buFont typeface="Arial"/>
              <a:buNone/>
              <a:defRPr sz="1455" b="1"/>
            </a:lvl1pPr>
            <a:lvl2pPr marL="914400" lvl="1" indent="-228600" algn="l">
              <a:lnSpc>
                <a:spcPct val="93000"/>
              </a:lnSpc>
              <a:spcBef>
                <a:spcPts val="69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175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93000"/>
              </a:lnSpc>
              <a:spcBef>
                <a:spcPts val="175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93000"/>
              </a:lnSpc>
              <a:spcBef>
                <a:spcPts val="175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839437" y="2505456"/>
            <a:ext cx="5157892" cy="368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865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690"/>
              </a:spcBef>
              <a:spcAft>
                <a:spcPts val="0"/>
              </a:spcAft>
              <a:buClr>
                <a:srgbClr val="000000"/>
              </a:buClr>
              <a:buSzPts val="1698"/>
              <a:buFont typeface="Arial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ts val="1455"/>
              <a:buFont typeface="Arial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ts val="1213"/>
              <a:buFont typeface="Arial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175"/>
              </a:spcBef>
              <a:spcAft>
                <a:spcPts val="0"/>
              </a:spcAft>
              <a:buClr>
                <a:srgbClr val="000000"/>
              </a:buClr>
              <a:buSzPts val="1213"/>
              <a:buFont typeface="Arial"/>
              <a:buNone/>
              <a:defRPr/>
            </a:lvl5pPr>
            <a:lvl6pPr marL="2743200" lvl="5" indent="-228600" algn="l">
              <a:lnSpc>
                <a:spcPct val="93000"/>
              </a:lnSpc>
              <a:spcBef>
                <a:spcPts val="175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93000"/>
              </a:lnSpc>
              <a:spcBef>
                <a:spcPts val="175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3"/>
          </p:nvPr>
        </p:nvSpPr>
        <p:spPr>
          <a:xfrm>
            <a:off x="6172529" y="1681535"/>
            <a:ext cx="5182919" cy="82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b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865"/>
              </a:spcBef>
              <a:spcAft>
                <a:spcPts val="0"/>
              </a:spcAft>
              <a:buClr>
                <a:srgbClr val="000000"/>
              </a:buClr>
              <a:buSzPts val="1455"/>
              <a:buFont typeface="Arial"/>
              <a:buNone/>
              <a:defRPr sz="1455" b="1"/>
            </a:lvl1pPr>
            <a:lvl2pPr marL="914400" lvl="1" indent="-228600" algn="l">
              <a:lnSpc>
                <a:spcPct val="93000"/>
              </a:lnSpc>
              <a:spcBef>
                <a:spcPts val="69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175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93000"/>
              </a:lnSpc>
              <a:spcBef>
                <a:spcPts val="175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93000"/>
              </a:lnSpc>
              <a:spcBef>
                <a:spcPts val="175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4"/>
          </p:nvPr>
        </p:nvSpPr>
        <p:spPr>
          <a:xfrm>
            <a:off x="6172529" y="2505456"/>
            <a:ext cx="5182919" cy="368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865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690"/>
              </a:spcBef>
              <a:spcAft>
                <a:spcPts val="0"/>
              </a:spcAft>
              <a:buClr>
                <a:srgbClr val="000000"/>
              </a:buClr>
              <a:buSzPts val="1698"/>
              <a:buFont typeface="Arial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ts val="1455"/>
              <a:buFont typeface="Arial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ts val="1213"/>
              <a:buFont typeface="Arial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175"/>
              </a:spcBef>
              <a:spcAft>
                <a:spcPts val="0"/>
              </a:spcAft>
              <a:buClr>
                <a:srgbClr val="000000"/>
              </a:buClr>
              <a:buSzPts val="1213"/>
              <a:buFont typeface="Arial"/>
              <a:buNone/>
              <a:defRPr/>
            </a:lvl5pPr>
            <a:lvl6pPr marL="2743200" lvl="5" indent="-228600" algn="l">
              <a:lnSpc>
                <a:spcPct val="93000"/>
              </a:lnSpc>
              <a:spcBef>
                <a:spcPts val="175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93000"/>
              </a:lnSpc>
              <a:spcBef>
                <a:spcPts val="175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8130570" y="6471062"/>
            <a:ext cx="3863129" cy="17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406799"/>
              </a:buClr>
              <a:buSzPts val="970"/>
              <a:buFont typeface="Verdan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778432" y="6377702"/>
            <a:ext cx="2802279" cy="34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609356" y="6377702"/>
            <a:ext cx="2802279" cy="34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Times New Roma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609356" y="273359"/>
            <a:ext cx="10971355" cy="1143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ctr">
              <a:lnSpc>
                <a:spcPct val="93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2668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8130570" y="6471062"/>
            <a:ext cx="3863129" cy="17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406799"/>
              </a:buClr>
              <a:buSzPts val="970"/>
              <a:buFont typeface="Verdan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778432" y="6377702"/>
            <a:ext cx="2802279" cy="34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609356" y="6377702"/>
            <a:ext cx="2802279" cy="34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Times New Roma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839437" y="457200"/>
            <a:ext cx="3932441" cy="1600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1">
            <a:noAutofit/>
          </a:bodyPr>
          <a:lstStyle>
            <a:lvl1pPr lvl="0" algn="ctr">
              <a:lnSpc>
                <a:spcPct val="93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defRPr sz="1940"/>
            </a:lvl1pPr>
            <a:lvl2pPr lvl="1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5182919" y="987552"/>
            <a:ext cx="6172529" cy="487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865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690"/>
              </a:spcBef>
              <a:spcAft>
                <a:spcPts val="0"/>
              </a:spcAft>
              <a:buClr>
                <a:srgbClr val="000000"/>
              </a:buClr>
              <a:buSzPts val="1698"/>
              <a:buFont typeface="Arial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ts val="1455"/>
              <a:buFont typeface="Arial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ts val="1213"/>
              <a:buFont typeface="Arial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175"/>
              </a:spcBef>
              <a:spcAft>
                <a:spcPts val="0"/>
              </a:spcAft>
              <a:buClr>
                <a:srgbClr val="000000"/>
              </a:buClr>
              <a:buSzPts val="1213"/>
              <a:buFont typeface="Arial"/>
              <a:buNone/>
              <a:defRPr/>
            </a:lvl5pPr>
            <a:lvl6pPr marL="2743200" lvl="5" indent="-228600" algn="l">
              <a:lnSpc>
                <a:spcPct val="93000"/>
              </a:lnSpc>
              <a:spcBef>
                <a:spcPts val="175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93000"/>
              </a:lnSpc>
              <a:spcBef>
                <a:spcPts val="175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839437" y="2057884"/>
            <a:ext cx="3932441" cy="3810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865"/>
              </a:spcBef>
              <a:spcAft>
                <a:spcPts val="0"/>
              </a:spcAft>
              <a:buClr>
                <a:srgbClr val="000000"/>
              </a:buClr>
              <a:buSzPts val="970"/>
              <a:buFont typeface="Arial"/>
              <a:buNone/>
              <a:defRPr sz="970"/>
            </a:lvl1pPr>
            <a:lvl2pPr marL="914400" lvl="1" indent="-228600" algn="l">
              <a:lnSpc>
                <a:spcPct val="93000"/>
              </a:lnSpc>
              <a:spcBef>
                <a:spcPts val="69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175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93000"/>
              </a:lnSpc>
              <a:spcBef>
                <a:spcPts val="175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93000"/>
              </a:lnSpc>
              <a:spcBef>
                <a:spcPts val="175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8130570" y="6471062"/>
            <a:ext cx="3863129" cy="17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406799"/>
              </a:buClr>
              <a:buSzPts val="970"/>
              <a:buFont typeface="Verdan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778432" y="6377702"/>
            <a:ext cx="2802279" cy="34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609356" y="6377702"/>
            <a:ext cx="2802279" cy="34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Times New Roma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9437" y="457200"/>
            <a:ext cx="3932441" cy="1600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1">
            <a:noAutofit/>
          </a:bodyPr>
          <a:lstStyle>
            <a:lvl1pPr lvl="0" algn="ctr">
              <a:lnSpc>
                <a:spcPct val="93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defRPr sz="1940"/>
            </a:lvl1pPr>
            <a:lvl2pPr lvl="1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>
            <a:spLocks noGrp="1"/>
          </p:cNvSpPr>
          <p:nvPr>
            <p:ph type="pic" idx="2"/>
          </p:nvPr>
        </p:nvSpPr>
        <p:spPr>
          <a:xfrm>
            <a:off x="5182919" y="987552"/>
            <a:ext cx="6172529" cy="4873267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839437" y="2057884"/>
            <a:ext cx="3932441" cy="3810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865"/>
              </a:spcBef>
              <a:spcAft>
                <a:spcPts val="0"/>
              </a:spcAft>
              <a:buClr>
                <a:srgbClr val="000000"/>
              </a:buClr>
              <a:buSzPts val="970"/>
              <a:buFont typeface="Arial"/>
              <a:buNone/>
              <a:defRPr sz="970"/>
            </a:lvl1pPr>
            <a:lvl2pPr marL="914400" lvl="1" indent="-228600" algn="l">
              <a:lnSpc>
                <a:spcPct val="93000"/>
              </a:lnSpc>
              <a:spcBef>
                <a:spcPts val="69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175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93000"/>
              </a:lnSpc>
              <a:spcBef>
                <a:spcPts val="175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93000"/>
              </a:lnSpc>
              <a:spcBef>
                <a:spcPts val="175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8130570" y="6471062"/>
            <a:ext cx="3863129" cy="17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406799"/>
              </a:buClr>
              <a:buSzPts val="970"/>
              <a:buFont typeface="Verdan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778432" y="6377702"/>
            <a:ext cx="2802279" cy="34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609356" y="6377702"/>
            <a:ext cx="2802279" cy="34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Times New Roma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609356" y="273359"/>
            <a:ext cx="10971355" cy="1143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ctr">
              <a:lnSpc>
                <a:spcPct val="93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2668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 rot="5400000">
            <a:off x="4106936" y="-1893046"/>
            <a:ext cx="3976195" cy="1097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865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690"/>
              </a:spcBef>
              <a:spcAft>
                <a:spcPts val="0"/>
              </a:spcAft>
              <a:buClr>
                <a:srgbClr val="000000"/>
              </a:buClr>
              <a:buSzPts val="1698"/>
              <a:buFont typeface="Arial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ts val="1455"/>
              <a:buFont typeface="Arial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ts val="1213"/>
              <a:buFont typeface="Arial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175"/>
              </a:spcBef>
              <a:spcAft>
                <a:spcPts val="0"/>
              </a:spcAft>
              <a:buClr>
                <a:srgbClr val="000000"/>
              </a:buClr>
              <a:buSzPts val="1213"/>
              <a:buFont typeface="Arial"/>
              <a:buNone/>
              <a:defRPr/>
            </a:lvl5pPr>
            <a:lvl6pPr marL="2743200" lvl="5" indent="-228600" algn="l">
              <a:lnSpc>
                <a:spcPct val="93000"/>
              </a:lnSpc>
              <a:spcBef>
                <a:spcPts val="175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93000"/>
              </a:lnSpc>
              <a:spcBef>
                <a:spcPts val="175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8130570" y="6471062"/>
            <a:ext cx="3863129" cy="17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406799"/>
              </a:buClr>
              <a:buSzPts val="970"/>
              <a:buFont typeface="Verdan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778432" y="6377702"/>
            <a:ext cx="2802279" cy="34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609356" y="6377702"/>
            <a:ext cx="2802279" cy="34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Times New Roma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 rot="5400000">
            <a:off x="7555728" y="1555746"/>
            <a:ext cx="5307369" cy="274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ctr">
              <a:lnSpc>
                <a:spcPct val="93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2668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 rot="5400000">
            <a:off x="2023841" y="-1141126"/>
            <a:ext cx="5307369" cy="813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865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690"/>
              </a:spcBef>
              <a:spcAft>
                <a:spcPts val="0"/>
              </a:spcAft>
              <a:buClr>
                <a:srgbClr val="000000"/>
              </a:buClr>
              <a:buSzPts val="1698"/>
              <a:buFont typeface="Arial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ts val="1455"/>
              <a:buFont typeface="Arial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ts val="1213"/>
              <a:buFont typeface="Arial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175"/>
              </a:spcBef>
              <a:spcAft>
                <a:spcPts val="0"/>
              </a:spcAft>
              <a:buClr>
                <a:srgbClr val="000000"/>
              </a:buClr>
              <a:buSzPts val="1213"/>
              <a:buFont typeface="Arial"/>
              <a:buNone/>
              <a:defRPr/>
            </a:lvl5pPr>
            <a:lvl6pPr marL="2743200" lvl="5" indent="-228600" algn="l">
              <a:lnSpc>
                <a:spcPct val="93000"/>
              </a:lnSpc>
              <a:spcBef>
                <a:spcPts val="175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93000"/>
              </a:lnSpc>
              <a:spcBef>
                <a:spcPts val="175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8130570" y="6471062"/>
            <a:ext cx="3863129" cy="17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406799"/>
              </a:buClr>
              <a:buSzPts val="970"/>
              <a:buFont typeface="Verdan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8778432" y="6377702"/>
            <a:ext cx="2802279" cy="34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609356" y="6377702"/>
            <a:ext cx="2802279" cy="34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Times New Roma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8130570" y="6471062"/>
            <a:ext cx="3863129" cy="17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406799"/>
              </a:buClr>
              <a:buSzPts val="970"/>
              <a:buFont typeface="Verdana"/>
              <a:buNone/>
              <a:defRPr sz="970" b="0" i="0" u="none" strike="noStrike" cap="none">
                <a:solidFill>
                  <a:srgbClr val="4067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8778432" y="6377702"/>
            <a:ext cx="2802279" cy="34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356" y="6377702"/>
            <a:ext cx="2802279" cy="34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Times New Roman"/>
              <a:buNone/>
              <a:defRPr sz="849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609356" y="273359"/>
            <a:ext cx="10971355" cy="1143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2668"/>
              <a:buFont typeface="Arial"/>
              <a:buNone/>
              <a:defRPr sz="266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609356" y="1604534"/>
            <a:ext cx="10971355" cy="397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865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defRPr sz="194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690"/>
              </a:spcBef>
              <a:spcAft>
                <a:spcPts val="0"/>
              </a:spcAft>
              <a:buClr>
                <a:srgbClr val="000000"/>
              </a:buClr>
              <a:buSzPts val="1698"/>
              <a:buFont typeface="Arial"/>
              <a:buNone/>
              <a:defRPr sz="16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ts val="1455"/>
              <a:buFont typeface="Arial"/>
              <a:buNone/>
              <a:defRPr sz="145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ts val="1213"/>
              <a:buFont typeface="Arial"/>
              <a:buNone/>
              <a:defRPr sz="12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175"/>
              </a:spcBef>
              <a:spcAft>
                <a:spcPts val="0"/>
              </a:spcAft>
              <a:buClr>
                <a:srgbClr val="000000"/>
              </a:buClr>
              <a:buSzPts val="1213"/>
              <a:buFont typeface="Arial"/>
              <a:buNone/>
              <a:defRPr sz="12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175"/>
              </a:spcBef>
              <a:spcAft>
                <a:spcPts val="0"/>
              </a:spcAft>
              <a:buClr>
                <a:srgbClr val="000000"/>
              </a:buClr>
              <a:buSzPts val="1213"/>
              <a:buFont typeface="Arial"/>
              <a:buNone/>
              <a:defRPr sz="12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175"/>
              </a:spcBef>
              <a:spcAft>
                <a:spcPts val="0"/>
              </a:spcAft>
              <a:buClr>
                <a:srgbClr val="000000"/>
              </a:buClr>
              <a:buSzPts val="1213"/>
              <a:buFont typeface="Arial"/>
              <a:buNone/>
              <a:defRPr sz="12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mailto:consultasfndr2024@gobiernosantiago.cl" TargetMode="Externa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1" descr="Multitud de personas en una montaña nevad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6346" t="2682" r="422" b="3687"/>
          <a:stretch/>
        </p:blipFill>
        <p:spPr>
          <a:xfrm>
            <a:off x="-145423" y="-48033"/>
            <a:ext cx="12337431" cy="6954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587049" y="-30657"/>
            <a:ext cx="4642786" cy="700709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1"/>
          <p:cNvSpPr txBox="1"/>
          <p:nvPr/>
        </p:nvSpPr>
        <p:spPr>
          <a:xfrm>
            <a:off x="-643750" y="1497725"/>
            <a:ext cx="8644800" cy="18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36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600" b="1">
                <a:solidFill>
                  <a:schemeClr val="lt1"/>
                </a:solidFill>
              </a:rPr>
              <a:t>FONDO COMUNIDAD ACTIVA </a:t>
            </a:r>
            <a:endParaRPr sz="3600" b="1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600" b="1">
                <a:solidFill>
                  <a:schemeClr val="lt1"/>
                </a:solidFill>
              </a:rPr>
              <a:t>8% FNDR 2024</a:t>
            </a:r>
            <a:endParaRPr sz="36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CL" sz="2000" b="1">
                <a:solidFill>
                  <a:srgbClr val="0B1D2B"/>
                </a:solidFill>
              </a:rPr>
              <a:t>Cronograma Capacitaciones Online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CL" sz="2000" b="1">
                <a:solidFill>
                  <a:srgbClr val="0B1D2B"/>
                </a:solidFill>
              </a:rPr>
              <a:t>Región Metropolitana de Santiago</a:t>
            </a:r>
            <a:endParaRPr sz="3200" b="1">
              <a:solidFill>
                <a:schemeClr val="lt1"/>
              </a:solidFill>
            </a:endParaRPr>
          </a:p>
        </p:txBody>
      </p:sp>
      <p:sp>
        <p:nvSpPr>
          <p:cNvPr id="80" name="Google Shape;80;p11"/>
          <p:cNvSpPr/>
          <p:nvPr/>
        </p:nvSpPr>
        <p:spPr>
          <a:xfrm>
            <a:off x="10054066" y="6700345"/>
            <a:ext cx="1511511" cy="153566"/>
          </a:xfrm>
          <a:prstGeom prst="rect">
            <a:avLst/>
          </a:prstGeom>
          <a:solidFill>
            <a:srgbClr val="E8471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13803" y="1058380"/>
            <a:ext cx="4247740" cy="33882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" name="Google Shape;82;p11"/>
          <p:cNvGrpSpPr/>
          <p:nvPr/>
        </p:nvGrpSpPr>
        <p:grpSpPr>
          <a:xfrm>
            <a:off x="137220" y="287191"/>
            <a:ext cx="4083971" cy="464246"/>
            <a:chOff x="361983" y="518013"/>
            <a:chExt cx="2961760" cy="336679"/>
          </a:xfrm>
        </p:grpSpPr>
        <p:sp>
          <p:nvSpPr>
            <p:cNvPr id="83" name="Google Shape;83;p11"/>
            <p:cNvSpPr/>
            <p:nvPr/>
          </p:nvSpPr>
          <p:spPr>
            <a:xfrm>
              <a:off x="361983" y="578516"/>
              <a:ext cx="174000" cy="174900"/>
            </a:xfrm>
            <a:prstGeom prst="flowChartConnector">
              <a:avLst/>
            </a:prstGeom>
            <a:solidFill>
              <a:srgbClr val="E847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4" name="Google Shape;84;p1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80543" y="518013"/>
              <a:ext cx="2743200" cy="33667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2" descr="Multitud de personas en una montaña nevad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t="2462" b="2453"/>
          <a:stretch/>
        </p:blipFill>
        <p:spPr>
          <a:xfrm>
            <a:off x="2376" y="427472"/>
            <a:ext cx="12250213" cy="652104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2"/>
          <p:cNvSpPr txBox="1"/>
          <p:nvPr/>
        </p:nvSpPr>
        <p:spPr>
          <a:xfrm>
            <a:off x="1641277" y="2408929"/>
            <a:ext cx="9281400" cy="23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75" tIns="34225" rIns="68475" bIns="34225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A5C"/>
              </a:buClr>
              <a:buSzPts val="3200"/>
              <a:buFont typeface="Verdana"/>
              <a:buNone/>
            </a:pPr>
            <a:endParaRPr sz="3200" b="1" i="0" u="none" strike="noStrike" cap="none">
              <a:solidFill>
                <a:srgbClr val="0B3A5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2" name="Google Shape;92;p12"/>
          <p:cNvPicPr preferRelativeResize="0"/>
          <p:nvPr/>
        </p:nvPicPr>
        <p:blipFill rotWithShape="1">
          <a:blip r:embed="rId4">
            <a:alphaModFix/>
          </a:blip>
          <a:srcRect t="7663"/>
          <a:stretch/>
        </p:blipFill>
        <p:spPr>
          <a:xfrm>
            <a:off x="10605413" y="6198"/>
            <a:ext cx="1483620" cy="17001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3" name="Google Shape;93;p12"/>
          <p:cNvGraphicFramePr/>
          <p:nvPr>
            <p:extLst>
              <p:ext uri="{D42A27DB-BD31-4B8C-83A1-F6EECF244321}">
                <p14:modId xmlns:p14="http://schemas.microsoft.com/office/powerpoint/2010/main" val="608296902"/>
              </p:ext>
            </p:extLst>
          </p:nvPr>
        </p:nvGraphicFramePr>
        <p:xfrm>
          <a:off x="1826301" y="1448056"/>
          <a:ext cx="9461458" cy="5338826"/>
        </p:xfrm>
        <a:graphic>
          <a:graphicData uri="http://schemas.openxmlformats.org/drawingml/2006/table">
            <a:tbl>
              <a:tblPr firstRow="1" firstCol="1" bandRow="1">
                <a:noFill/>
                <a:tableStyleId>{20BF536E-ACBF-4847-A665-56AA61367C5D}</a:tableStyleId>
              </a:tblPr>
              <a:tblGrid>
                <a:gridCol w="902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2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4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20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89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052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929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Propuesta  de capacitaciones Online  por línea de Financiamiento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94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Línea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Día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Fecha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Plataforma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Hora inicio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Hora fin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Cobertura </a:t>
                      </a:r>
                      <a:endParaRPr sz="11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43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Cultura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Lunes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18-03-2024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Zoom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19:30 horas.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21:00 horas.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43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Deportes 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Martes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19-03-2024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Zoom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19:30 horas.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21:00 horas.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743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Medio Ambiente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Miércoles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20-03-2024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Zoom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19:30 horas.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21:00 horas.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743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Seguridad psicosocial 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Jueves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21-03-2024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Zoom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19:30 horas.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21:00 horas.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743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Seguridad situacional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Viernes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22-03-2024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Zoom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19:30 horas.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21:00 horas.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743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Social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Sábado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23-03-2024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Zoom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11:00 horas.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12:30 horas.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4" name="Google Shape;94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5" y="158607"/>
            <a:ext cx="1895035" cy="1511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3" descr="Multitud de personas en una montaña nevad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t="2462" b="2453"/>
          <a:stretch/>
        </p:blipFill>
        <p:spPr>
          <a:xfrm>
            <a:off x="2376" y="427472"/>
            <a:ext cx="12250213" cy="652104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 txBox="1"/>
          <p:nvPr/>
        </p:nvSpPr>
        <p:spPr>
          <a:xfrm>
            <a:off x="1827312" y="934547"/>
            <a:ext cx="9039900" cy="48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dirty="0"/>
              <a:t>                                                 MÁS INFORMACIÓN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</a:t>
            </a:r>
            <a:r>
              <a:rPr lang="es-CL" sz="18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Call</a:t>
            </a:r>
            <a:r>
              <a:rPr lang="es-CL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Center </a:t>
            </a:r>
            <a:r>
              <a:rPr lang="es-CL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s-CL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56229253810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</a:t>
            </a:r>
            <a:r>
              <a:rPr lang="es-CL" dirty="0"/>
              <a:t>     </a:t>
            </a:r>
            <a:r>
              <a:rPr lang="es-CL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Correo Electrónico </a:t>
            </a:r>
            <a:r>
              <a:rPr lang="es-CL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s-CL" sz="18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consultasfndr2024@gobiernosantiago.cl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</a:t>
            </a:r>
            <a:r>
              <a:rPr lang="es-CL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Pagina Web : https://ochoporciento.gobiernosantiago.cl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3" descr="C:\Users\mmadrigal\AppData\Local\Microsoft\Windows\INetCache\Content.MSO\25205B85.tm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51929" y="1670234"/>
            <a:ext cx="537069" cy="505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" descr="C:\Users\mmadrigal\AppData\Local\Microsoft\Windows\INetCache\Content.MSO\1B719CDB.tm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56016" y="2589752"/>
            <a:ext cx="528892" cy="573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3" descr="C:\Users\mmadrigal\AppData\Local\Microsoft\Windows\INetCache\Content.MSO\AD014257.tmp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44375" y="3380100"/>
            <a:ext cx="755425" cy="75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5" y="158607"/>
            <a:ext cx="1895035" cy="1511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3"/>
          <p:cNvPicPr preferRelativeResize="0"/>
          <p:nvPr/>
        </p:nvPicPr>
        <p:blipFill rotWithShape="1">
          <a:blip r:embed="rId9">
            <a:alphaModFix/>
          </a:blip>
          <a:srcRect t="7663"/>
          <a:stretch/>
        </p:blipFill>
        <p:spPr>
          <a:xfrm>
            <a:off x="10605413" y="6198"/>
            <a:ext cx="1483620" cy="1700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4" descr="Multitud de personas en una montaña nevad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t="2462" b="2453"/>
          <a:stretch/>
        </p:blipFill>
        <p:spPr>
          <a:xfrm>
            <a:off x="2376" y="427472"/>
            <a:ext cx="12250213" cy="652104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4"/>
          <p:cNvSpPr txBox="1"/>
          <p:nvPr/>
        </p:nvSpPr>
        <p:spPr>
          <a:xfrm>
            <a:off x="14133570" y="6945595"/>
            <a:ext cx="860345" cy="13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365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s-CL"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Chile, 2023.</a:t>
            </a: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B1D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2400" y="-708729"/>
            <a:ext cx="1436914" cy="188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99119" y="-978195"/>
            <a:ext cx="8875057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133</Words>
  <Application>Microsoft Office PowerPoint</Application>
  <PresentationFormat>Panorámica</PresentationFormat>
  <Paragraphs>78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 New Roman</vt:lpstr>
      <vt:lpstr>Verdana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Nicole Saez Pañero</dc:creator>
  <cp:lastModifiedBy>Macarena Madrigal Villagran</cp:lastModifiedBy>
  <cp:revision>2</cp:revision>
  <dcterms:modified xsi:type="dcterms:W3CDTF">2024-03-11T15:38:51Z</dcterms:modified>
</cp:coreProperties>
</file>