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926638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7" d="100"/>
          <a:sy n="107" d="100"/>
        </p:scale>
        <p:origin x="-8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771A9-E9F2-4BD3-86FD-FFB0908B0207}" type="datetimeFigureOut">
              <a:rPr lang="es-CL" smtClean="0"/>
              <a:pPr/>
              <a:t>14-09-2017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D1EB-2E50-4864-88EA-A23978A8DE0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771A9-E9F2-4BD3-86FD-FFB0908B0207}" type="datetimeFigureOut">
              <a:rPr lang="es-CL" smtClean="0"/>
              <a:pPr/>
              <a:t>14-09-2017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D1EB-2E50-4864-88EA-A23978A8DE0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771A9-E9F2-4BD3-86FD-FFB0908B0207}" type="datetimeFigureOut">
              <a:rPr lang="es-CL" smtClean="0"/>
              <a:pPr/>
              <a:t>14-09-2017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D1EB-2E50-4864-88EA-A23978A8DE0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771A9-E9F2-4BD3-86FD-FFB0908B0207}" type="datetimeFigureOut">
              <a:rPr lang="es-CL" smtClean="0"/>
              <a:pPr/>
              <a:t>14-09-2017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D1EB-2E50-4864-88EA-A23978A8DE0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771A9-E9F2-4BD3-86FD-FFB0908B0207}" type="datetimeFigureOut">
              <a:rPr lang="es-CL" smtClean="0"/>
              <a:pPr/>
              <a:t>14-09-2017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D1EB-2E50-4864-88EA-A23978A8DE0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771A9-E9F2-4BD3-86FD-FFB0908B0207}" type="datetimeFigureOut">
              <a:rPr lang="es-CL" smtClean="0"/>
              <a:pPr/>
              <a:t>14-09-2017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D1EB-2E50-4864-88EA-A23978A8DE0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771A9-E9F2-4BD3-86FD-FFB0908B0207}" type="datetimeFigureOut">
              <a:rPr lang="es-CL" smtClean="0"/>
              <a:pPr/>
              <a:t>14-09-2017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D1EB-2E50-4864-88EA-A23978A8DE0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771A9-E9F2-4BD3-86FD-FFB0908B0207}" type="datetimeFigureOut">
              <a:rPr lang="es-CL" smtClean="0"/>
              <a:pPr/>
              <a:t>14-09-2017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D1EB-2E50-4864-88EA-A23978A8DE0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771A9-E9F2-4BD3-86FD-FFB0908B0207}" type="datetimeFigureOut">
              <a:rPr lang="es-CL" smtClean="0"/>
              <a:pPr/>
              <a:t>14-09-2017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D1EB-2E50-4864-88EA-A23978A8DE0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771A9-E9F2-4BD3-86FD-FFB0908B0207}" type="datetimeFigureOut">
              <a:rPr lang="es-CL" smtClean="0"/>
              <a:pPr/>
              <a:t>14-09-2017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D1EB-2E50-4864-88EA-A23978A8DE0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771A9-E9F2-4BD3-86FD-FFB0908B0207}" type="datetimeFigureOut">
              <a:rPr lang="es-CL" smtClean="0"/>
              <a:pPr/>
              <a:t>14-09-2017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D1EB-2E50-4864-88EA-A23978A8DE0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771A9-E9F2-4BD3-86FD-FFB0908B0207}" type="datetimeFigureOut">
              <a:rPr lang="es-CL" smtClean="0"/>
              <a:pPr/>
              <a:t>14-09-2017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CD1EB-2E50-4864-88EA-A23978A8DE0B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u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516624"/>
            <a:ext cx="9144000" cy="346692"/>
          </a:xfrm>
          <a:prstGeom prst="rect">
            <a:avLst/>
          </a:prstGeom>
        </p:spPr>
      </p:pic>
      <p:sp>
        <p:nvSpPr>
          <p:cNvPr id="6" name="3 CuadroTexto"/>
          <p:cNvSpPr txBox="1">
            <a:spLocks noChangeArrowheads="1"/>
          </p:cNvSpPr>
          <p:nvPr/>
        </p:nvSpPr>
        <p:spPr bwMode="auto">
          <a:xfrm>
            <a:off x="1187624" y="-3784"/>
            <a:ext cx="669674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2800" b="1" dirty="0">
                <a:solidFill>
                  <a:srgbClr val="002060"/>
                </a:solidFill>
                <a:latin typeface="Century Gothic" pitchFamily="34" charset="0"/>
              </a:rPr>
              <a:t>CRONOGRAMA 2018</a:t>
            </a:r>
            <a:endParaRPr lang="es-ES" sz="2800" b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="" xmlns:a16="http://schemas.microsoft.com/office/drawing/2014/main" id="{C69B6D5B-A564-40D9-893E-9F68AE9065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7231433"/>
              </p:ext>
            </p:extLst>
          </p:nvPr>
        </p:nvGraphicFramePr>
        <p:xfrm>
          <a:off x="143508" y="908720"/>
          <a:ext cx="8856984" cy="42002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24536">
                  <a:extLst>
                    <a:ext uri="{9D8B030D-6E8A-4147-A177-3AD203B41FA5}">
                      <a16:colId xmlns="" xmlns:a16="http://schemas.microsoft.com/office/drawing/2014/main" val="3090545242"/>
                    </a:ext>
                  </a:extLst>
                </a:gridCol>
                <a:gridCol w="4032448">
                  <a:extLst>
                    <a:ext uri="{9D8B030D-6E8A-4147-A177-3AD203B41FA5}">
                      <a16:colId xmlns="" xmlns:a16="http://schemas.microsoft.com/office/drawing/2014/main" val="2554368813"/>
                    </a:ext>
                  </a:extLst>
                </a:gridCol>
              </a:tblGrid>
              <a:tr h="477647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/>
                        <a:t>HITOS</a:t>
                      </a:r>
                    </a:p>
                  </a:txBody>
                  <a:tcPr marL="68580" marR="68580" marT="889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800" dirty="0"/>
                        <a:t>FECHAS</a:t>
                      </a:r>
                    </a:p>
                  </a:txBody>
                  <a:tcPr marL="68580" marR="68580" marT="8890" marB="0"/>
                </a:tc>
                <a:extLst>
                  <a:ext uri="{0D108BD9-81ED-4DB2-BD59-A6C34878D82A}">
                    <a16:rowId xmlns="" xmlns:a16="http://schemas.microsoft.com/office/drawing/2014/main" val="2321537566"/>
                  </a:ext>
                </a:extLst>
              </a:tr>
              <a:tr h="1740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800" kern="1200" dirty="0" smtClean="0">
                          <a:effectLst/>
                        </a:rPr>
                        <a:t>Aprobación</a:t>
                      </a:r>
                      <a:r>
                        <a:rPr lang="es-CL" sz="1800" kern="1200" baseline="0" dirty="0" smtClean="0">
                          <a:effectLst/>
                        </a:rPr>
                        <a:t> Bases y Cronograma </a:t>
                      </a:r>
                      <a:endParaRPr lang="es-C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889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800" kern="1200" dirty="0">
                          <a:effectLst/>
                        </a:rPr>
                        <a:t>13 de septiembre de 2017 </a:t>
                      </a:r>
                      <a:endParaRPr lang="es-C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8890" marB="0"/>
                </a:tc>
                <a:extLst>
                  <a:ext uri="{0D108BD9-81ED-4DB2-BD59-A6C34878D82A}">
                    <a16:rowId xmlns="" xmlns:a16="http://schemas.microsoft.com/office/drawing/2014/main" val="2444108819"/>
                  </a:ext>
                </a:extLst>
              </a:tr>
              <a:tr h="348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kern="1200" dirty="0">
                          <a:effectLst/>
                        </a:rPr>
                        <a:t>Llamado a concurso</a:t>
                      </a:r>
                      <a:endParaRPr lang="es-C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889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kern="1200" smtClean="0">
                          <a:effectLst/>
                        </a:rPr>
                        <a:t>21 </a:t>
                      </a:r>
                      <a:r>
                        <a:rPr lang="es-CL" sz="1800" kern="1200" dirty="0">
                          <a:effectLst/>
                        </a:rPr>
                        <a:t>de septiembre de 2017 </a:t>
                      </a:r>
                      <a:endParaRPr lang="es-C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8890" marB="0"/>
                </a:tc>
                <a:extLst>
                  <a:ext uri="{0D108BD9-81ED-4DB2-BD59-A6C34878D82A}">
                    <a16:rowId xmlns="" xmlns:a16="http://schemas.microsoft.com/office/drawing/2014/main" val="4031503294"/>
                  </a:ext>
                </a:extLst>
              </a:tr>
              <a:tr h="3462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kern="1200" dirty="0">
                          <a:effectLst/>
                        </a:rPr>
                        <a:t>Presentación de proyectos</a:t>
                      </a:r>
                      <a:endParaRPr lang="es-C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889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kern="1200" dirty="0" smtClean="0">
                          <a:effectLst/>
                        </a:rPr>
                        <a:t>21 </a:t>
                      </a:r>
                      <a:r>
                        <a:rPr lang="es-CL" sz="1800" kern="1200" dirty="0">
                          <a:effectLst/>
                        </a:rPr>
                        <a:t>de septiembre – 23 de Octubre de 2017 </a:t>
                      </a:r>
                      <a:endParaRPr lang="es-C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8890" marB="0"/>
                </a:tc>
                <a:extLst>
                  <a:ext uri="{0D108BD9-81ED-4DB2-BD59-A6C34878D82A}">
                    <a16:rowId xmlns="" xmlns:a16="http://schemas.microsoft.com/office/drawing/2014/main" val="1047984123"/>
                  </a:ext>
                </a:extLst>
              </a:tr>
              <a:tr h="7071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kern="1200" dirty="0">
                          <a:effectLst/>
                        </a:rPr>
                        <a:t>Revisión de proyectos y entrega de 1° observaciones </a:t>
                      </a:r>
                      <a:endParaRPr lang="es-C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889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kern="1200" dirty="0">
                          <a:effectLst/>
                        </a:rPr>
                        <a:t>23 de octubre - </a:t>
                      </a:r>
                      <a:r>
                        <a:rPr lang="es-CL" sz="1800" kern="1200" dirty="0" smtClean="0">
                          <a:effectLst/>
                        </a:rPr>
                        <a:t>27 </a:t>
                      </a:r>
                      <a:r>
                        <a:rPr lang="es-CL" sz="1800" kern="1200" dirty="0">
                          <a:effectLst/>
                        </a:rPr>
                        <a:t>de noviembre de 2017 </a:t>
                      </a:r>
                      <a:endParaRPr lang="es-C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8890" marB="0"/>
                </a:tc>
                <a:extLst>
                  <a:ext uri="{0D108BD9-81ED-4DB2-BD59-A6C34878D82A}">
                    <a16:rowId xmlns="" xmlns:a16="http://schemas.microsoft.com/office/drawing/2014/main" val="1664396498"/>
                  </a:ext>
                </a:extLst>
              </a:tr>
              <a:tr h="348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kern="1200" dirty="0">
                          <a:effectLst/>
                        </a:rPr>
                        <a:t>Ajustes por Ley de Presupuesto 2018</a:t>
                      </a:r>
                      <a:endParaRPr lang="es-C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889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kern="1200" dirty="0">
                          <a:effectLst/>
                        </a:rPr>
                        <a:t>15-31 de diciembre de 2017 </a:t>
                      </a:r>
                      <a:endParaRPr lang="es-C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8890" marB="0"/>
                </a:tc>
                <a:extLst>
                  <a:ext uri="{0D108BD9-81ED-4DB2-BD59-A6C34878D82A}">
                    <a16:rowId xmlns="" xmlns:a16="http://schemas.microsoft.com/office/drawing/2014/main" val="4029221081"/>
                  </a:ext>
                </a:extLst>
              </a:tr>
              <a:tr h="348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kern="1200" dirty="0">
                          <a:effectLst/>
                        </a:rPr>
                        <a:t>Respuesta a Observaciones </a:t>
                      </a:r>
                      <a:endParaRPr lang="es-C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889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kern="1200" dirty="0">
                          <a:effectLst/>
                        </a:rPr>
                        <a:t>Hasta </a:t>
                      </a:r>
                      <a:r>
                        <a:rPr lang="es-CL" sz="1800" kern="1200" dirty="0" smtClean="0">
                          <a:effectLst/>
                        </a:rPr>
                        <a:t>22de</a:t>
                      </a:r>
                      <a:r>
                        <a:rPr lang="es-CL" sz="1800" kern="1200" baseline="0" dirty="0" smtClean="0">
                          <a:effectLst/>
                        </a:rPr>
                        <a:t> diciembre</a:t>
                      </a:r>
                      <a:r>
                        <a:rPr lang="es-CL" sz="1800" kern="1200" dirty="0" smtClean="0">
                          <a:effectLst/>
                        </a:rPr>
                        <a:t> </a:t>
                      </a:r>
                      <a:r>
                        <a:rPr lang="es-CL" sz="1800" kern="1200" dirty="0">
                          <a:effectLst/>
                        </a:rPr>
                        <a:t>2017 </a:t>
                      </a:r>
                      <a:endParaRPr lang="es-C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8890" marB="0"/>
                </a:tc>
                <a:extLst>
                  <a:ext uri="{0D108BD9-81ED-4DB2-BD59-A6C34878D82A}">
                    <a16:rowId xmlns="" xmlns:a16="http://schemas.microsoft.com/office/drawing/2014/main" val="1528869050"/>
                  </a:ext>
                </a:extLst>
              </a:tr>
              <a:tr h="348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kern="1200" dirty="0">
                          <a:effectLst/>
                        </a:rPr>
                        <a:t>Corrección de observaciones</a:t>
                      </a:r>
                      <a:endParaRPr lang="es-C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889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kern="1200" dirty="0">
                          <a:effectLst/>
                        </a:rPr>
                        <a:t>Hasta 15 de Enero de 2018 </a:t>
                      </a:r>
                      <a:endParaRPr lang="es-C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8890" marB="0"/>
                </a:tc>
                <a:extLst>
                  <a:ext uri="{0D108BD9-81ED-4DB2-BD59-A6C34878D82A}">
                    <a16:rowId xmlns="" xmlns:a16="http://schemas.microsoft.com/office/drawing/2014/main" val="4002603830"/>
                  </a:ext>
                </a:extLst>
              </a:tr>
              <a:tr h="348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kern="1200" dirty="0">
                          <a:effectLst/>
                        </a:rPr>
                        <a:t>Publicación de Admisibilidades </a:t>
                      </a:r>
                      <a:endParaRPr lang="es-C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889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kern="1200" dirty="0">
                          <a:effectLst/>
                        </a:rPr>
                        <a:t>19 de Enero de 2018 </a:t>
                      </a:r>
                      <a:endParaRPr lang="es-C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8890" marB="0"/>
                </a:tc>
                <a:extLst>
                  <a:ext uri="{0D108BD9-81ED-4DB2-BD59-A6C34878D82A}">
                    <a16:rowId xmlns="" xmlns:a16="http://schemas.microsoft.com/office/drawing/2014/main" val="3384082135"/>
                  </a:ext>
                </a:extLst>
              </a:tr>
              <a:tr h="348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kern="1200" dirty="0">
                          <a:effectLst/>
                        </a:rPr>
                        <a:t>Ingreso a Consejo </a:t>
                      </a:r>
                      <a:endParaRPr lang="es-C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889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800" kern="1200" dirty="0">
                          <a:effectLst/>
                        </a:rPr>
                        <a:t>19 de Enero de 2018</a:t>
                      </a:r>
                      <a:endParaRPr lang="es-C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8890" marB="0"/>
                </a:tc>
                <a:extLst>
                  <a:ext uri="{0D108BD9-81ED-4DB2-BD59-A6C34878D82A}">
                    <a16:rowId xmlns="" xmlns:a16="http://schemas.microsoft.com/office/drawing/2014/main" val="30214081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7989198"/>
      </p:ext>
    </p:extLst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94</Words>
  <Application>Microsoft Office PowerPoint</Application>
  <PresentationFormat>Presentación en pantalla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cvaldes</dc:creator>
  <cp:lastModifiedBy>Maria Pinto</cp:lastModifiedBy>
  <cp:revision>8</cp:revision>
  <cp:lastPrinted>2017-09-14T13:04:40Z</cp:lastPrinted>
  <dcterms:created xsi:type="dcterms:W3CDTF">2017-09-08T23:11:21Z</dcterms:created>
  <dcterms:modified xsi:type="dcterms:W3CDTF">2017-09-14T13:49:37Z</dcterms:modified>
</cp:coreProperties>
</file>